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4" r:id="rId20"/>
    <p:sldId id="273" r:id="rId21"/>
    <p:sldId id="277" r:id="rId22"/>
    <p:sldId id="278" r:id="rId23"/>
    <p:sldId id="279" r:id="rId24"/>
    <p:sldId id="280" r:id="rId25"/>
    <p:sldId id="27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660"/>
  </p:normalViewPr>
  <p:slideViewPr>
    <p:cSldViewPr snapToGrid="0">
      <p:cViewPr varScale="1">
        <p:scale>
          <a:sx n="80" d="100"/>
          <a:sy n="80" d="100"/>
        </p:scale>
        <p:origin x="79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9CDBA-A10E-4DB2-B3C1-292B3AC04CB4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10B65-6CDE-49B1-B0FC-1843596595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70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10B65-6CDE-49B1-B0FC-18435965950A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8214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D292455-573D-4D49-BB53-5414B520C0BC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F422CDE0-0B39-4C28-9C30-ECD26919B5E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1981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92455-573D-4D49-BB53-5414B520C0BC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2CDE0-0B39-4C28-9C30-ECD26919B5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947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92455-573D-4D49-BB53-5414B520C0BC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2CDE0-0B39-4C28-9C30-ECD26919B5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194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92455-573D-4D49-BB53-5414B520C0BC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2CDE0-0B39-4C28-9C30-ECD26919B5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677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92455-573D-4D49-BB53-5414B520C0BC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2CDE0-0B39-4C28-9C30-ECD26919B5E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2744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92455-573D-4D49-BB53-5414B520C0BC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2CDE0-0B39-4C28-9C30-ECD26919B5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2420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92455-573D-4D49-BB53-5414B520C0BC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2CDE0-0B39-4C28-9C30-ECD26919B5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311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92455-573D-4D49-BB53-5414B520C0BC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2CDE0-0B39-4C28-9C30-ECD26919B5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710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92455-573D-4D49-BB53-5414B520C0BC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2CDE0-0B39-4C28-9C30-ECD26919B5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944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92455-573D-4D49-BB53-5414B520C0BC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2CDE0-0B39-4C28-9C30-ECD26919B5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403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92455-573D-4D49-BB53-5414B520C0BC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22CDE0-0B39-4C28-9C30-ECD26919B5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9082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D292455-573D-4D49-BB53-5414B520C0BC}" type="datetimeFigureOut">
              <a:rPr lang="ru-RU" smtClean="0"/>
              <a:t>24.06.2021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422CDE0-0B39-4C28-9C30-ECD26919B5E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7521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9150" y="552450"/>
            <a:ext cx="11201400" cy="1647825"/>
          </a:xfrm>
        </p:spPr>
        <p:txBody>
          <a:bodyPr>
            <a:normAutofit/>
          </a:bodyPr>
          <a:lstStyle/>
          <a:p>
            <a:pPr algn="ctr"/>
            <a:r>
              <a:rPr lang="ru-RU" sz="4800" dirty="0" smtClean="0"/>
              <a:t>Процесс управления </a:t>
            </a:r>
            <a:r>
              <a:rPr lang="ru-RU" sz="4800" dirty="0"/>
              <a:t>уязвимостями </a:t>
            </a:r>
            <a:r>
              <a:rPr lang="ru-RU" sz="4800" dirty="0" smtClean="0"/>
              <a:t>ИБ в компании.</a:t>
            </a:r>
            <a:endParaRPr lang="ru-RU" sz="4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884158" y="5509260"/>
            <a:ext cx="3307842" cy="1348740"/>
          </a:xfrm>
        </p:spPr>
        <p:txBody>
          <a:bodyPr/>
          <a:lstStyle/>
          <a:p>
            <a:r>
              <a:rPr lang="ru-RU" dirty="0" smtClean="0"/>
              <a:t>Подготовил</a:t>
            </a:r>
            <a:r>
              <a:rPr lang="en-US" dirty="0" smtClean="0"/>
              <a:t>:</a:t>
            </a:r>
          </a:p>
          <a:p>
            <a:r>
              <a:rPr lang="ru-RU" dirty="0" smtClean="0"/>
              <a:t>Юрин Д.Р гр.191-331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65" y="2390659"/>
            <a:ext cx="7939586" cy="446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789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7072" y="333374"/>
            <a:ext cx="9692640" cy="995997"/>
          </a:xfrm>
        </p:spPr>
        <p:txBody>
          <a:bodyPr>
            <a:normAutofit fontScale="90000"/>
          </a:bodyPr>
          <a:lstStyle/>
          <a:p>
            <a:pPr algn="ctr"/>
            <a:r>
              <a:rPr lang="ru-RU" smtClean="0"/>
              <a:t>Пример автоматизации </a:t>
            </a:r>
            <a:r>
              <a:rPr lang="ru-RU" dirty="0" smtClean="0"/>
              <a:t>процесса с помощью </a:t>
            </a:r>
            <a:r>
              <a:rPr lang="en-US" dirty="0" err="1" smtClean="0"/>
              <a:t>MaxPatrol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097" y="1819275"/>
            <a:ext cx="6081903" cy="4953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/>
              <a:t>Система </a:t>
            </a:r>
            <a:r>
              <a:rPr lang="ru-RU" sz="2400" b="1" dirty="0" err="1"/>
              <a:t>MaxPatrol</a:t>
            </a:r>
            <a:r>
              <a:rPr lang="ru-RU" sz="2400" dirty="0"/>
              <a:t> 8 предназначена для контроля защищенности и соответствия стандартам безопасности информационных систем (ИС). С ее помощью можно своевременно обнаружить уязвимости и предотвратить атаки с их использованием. </a:t>
            </a:r>
            <a:r>
              <a:rPr lang="ru-RU" sz="2400" b="1" dirty="0" err="1"/>
              <a:t>MaxPatrol</a:t>
            </a:r>
            <a:r>
              <a:rPr lang="ru-RU" sz="2400" dirty="0"/>
              <a:t> позволяет автоматизировать инвентаризацию, управление уязвимостями, контроль соответствия политикам безопасности и контроль изменений ИС.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049" y="1819275"/>
            <a:ext cx="4172752" cy="409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59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0" y="365760"/>
            <a:ext cx="11029950" cy="1325562"/>
          </a:xfrm>
        </p:spPr>
        <p:txBody>
          <a:bodyPr/>
          <a:lstStyle/>
          <a:p>
            <a:pPr algn="ctr"/>
            <a:r>
              <a:rPr lang="ru-RU" dirty="0"/>
              <a:t>Инструменты для управления уязвимостями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03044" y="6140754"/>
            <a:ext cx="8595360" cy="7172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/>
              <a:t>Пример с решениями </a:t>
            </a:r>
            <a:r>
              <a:rPr lang="ru-RU" sz="2400" dirty="0" smtClean="0"/>
              <a:t>разработок </a:t>
            </a:r>
            <a:r>
              <a:rPr lang="en-US" sz="2400" b="1" dirty="0" err="1" smtClean="0"/>
              <a:t>MaxPatrol</a:t>
            </a:r>
            <a:endParaRPr lang="ru-RU" sz="24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836" y="1798155"/>
            <a:ext cx="6789777" cy="423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970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" r="441"/>
          <a:stretch/>
        </p:blipFill>
        <p:spPr>
          <a:xfrm>
            <a:off x="1512173" y="346443"/>
            <a:ext cx="9127252" cy="61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86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5197" y="457199"/>
            <a:ext cx="9692640" cy="710247"/>
          </a:xfrm>
        </p:spPr>
        <p:txBody>
          <a:bodyPr/>
          <a:lstStyle/>
          <a:p>
            <a:r>
              <a:rPr lang="ru-RU" dirty="0"/>
              <a:t>Как это выглядит на практике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364" y="1554255"/>
            <a:ext cx="9137172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43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1347" y="0"/>
            <a:ext cx="9692640" cy="2548890"/>
          </a:xfrm>
        </p:spPr>
        <p:txBody>
          <a:bodyPr>
            <a:normAutofit/>
          </a:bodyPr>
          <a:lstStyle/>
          <a:p>
            <a:pPr algn="ctr"/>
            <a:r>
              <a:rPr lang="ru-RU" sz="5400" dirty="0"/>
              <a:t>Автоматизация процедур анализа защищенности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992" y="2838450"/>
            <a:ext cx="39433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11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19022" y="171450"/>
            <a:ext cx="9692640" cy="738822"/>
          </a:xfrm>
        </p:spPr>
        <p:txBody>
          <a:bodyPr/>
          <a:lstStyle/>
          <a:p>
            <a:r>
              <a:rPr lang="ru-RU" dirty="0"/>
              <a:t>Применяемые средства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459" y="1243646"/>
            <a:ext cx="7132066" cy="53952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dirty="0" err="1">
                <a:solidFill>
                  <a:srgbClr val="FF0000"/>
                </a:solidFill>
              </a:rPr>
              <a:t>MaxPatrol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endParaRPr lang="ru-RU" sz="2000" b="1" dirty="0" smtClean="0">
              <a:solidFill>
                <a:srgbClr val="FF0000"/>
              </a:solidFill>
            </a:endParaRPr>
          </a:p>
          <a:p>
            <a:r>
              <a:rPr lang="ru-RU" sz="2000" dirty="0" smtClean="0"/>
              <a:t>инвентаризация </a:t>
            </a:r>
            <a:r>
              <a:rPr lang="ru-RU" sz="2000" dirty="0"/>
              <a:t>компонентов ИС </a:t>
            </a:r>
            <a:endParaRPr lang="ru-RU" sz="2000" dirty="0" smtClean="0"/>
          </a:p>
          <a:p>
            <a:r>
              <a:rPr lang="ru-RU" sz="2000" dirty="0" smtClean="0"/>
              <a:t>планирование </a:t>
            </a:r>
            <a:r>
              <a:rPr lang="ru-RU" sz="2000" dirty="0"/>
              <a:t>поиска уязвимостей и недостатков </a:t>
            </a:r>
            <a:endParaRPr lang="ru-RU" sz="2000" dirty="0" smtClean="0"/>
          </a:p>
          <a:p>
            <a:r>
              <a:rPr lang="ru-RU" sz="2000" dirty="0" smtClean="0"/>
              <a:t>поиск уязвимостей и недостатков </a:t>
            </a:r>
          </a:p>
          <a:p>
            <a:r>
              <a:rPr lang="ru-RU" sz="2000" dirty="0" smtClean="0"/>
              <a:t>анализ </a:t>
            </a:r>
            <a:r>
              <a:rPr lang="ru-RU" sz="2000" dirty="0"/>
              <a:t>результатов выполнения процедур АЗ и КС </a:t>
            </a:r>
            <a:endParaRPr lang="ru-RU" sz="2000" dirty="0" smtClean="0"/>
          </a:p>
          <a:p>
            <a:r>
              <a:rPr lang="ru-RU" sz="2000" dirty="0" smtClean="0"/>
              <a:t>выпуск </a:t>
            </a:r>
            <a:r>
              <a:rPr lang="ru-RU" sz="2000" dirty="0"/>
              <a:t>отчетов </a:t>
            </a:r>
            <a:endParaRPr lang="ru-RU" sz="2000" dirty="0" smtClean="0"/>
          </a:p>
          <a:p>
            <a:pPr marL="0" indent="0">
              <a:buNone/>
            </a:pPr>
            <a:r>
              <a:rPr lang="ru-RU" sz="2000" b="1" dirty="0" smtClean="0">
                <a:solidFill>
                  <a:srgbClr val="FF0000"/>
                </a:solidFill>
              </a:rPr>
              <a:t>MP </a:t>
            </a:r>
            <a:r>
              <a:rPr lang="ru-RU" sz="2000" b="1" dirty="0" err="1">
                <a:solidFill>
                  <a:srgbClr val="FF0000"/>
                </a:solidFill>
              </a:rPr>
              <a:t>Tracker</a:t>
            </a:r>
            <a:r>
              <a:rPr lang="ru-RU" sz="2000" b="1" dirty="0">
                <a:solidFill>
                  <a:srgbClr val="FF0000"/>
                </a:solidFill>
              </a:rPr>
              <a:t> и WSUS </a:t>
            </a:r>
            <a:r>
              <a:rPr lang="ru-RU" sz="2000" b="1" dirty="0" err="1">
                <a:solidFill>
                  <a:srgbClr val="FF0000"/>
                </a:solidFill>
              </a:rPr>
              <a:t>Package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r>
              <a:rPr lang="ru-RU" sz="2000" b="1" dirty="0" err="1" smtClean="0">
                <a:solidFill>
                  <a:srgbClr val="FF0000"/>
                </a:solidFill>
              </a:rPr>
              <a:t>Publisher</a:t>
            </a:r>
            <a:endParaRPr lang="ru-RU" sz="2000" b="1" dirty="0" smtClean="0">
              <a:solidFill>
                <a:srgbClr val="FF0000"/>
              </a:solidFill>
            </a:endParaRPr>
          </a:p>
          <a:p>
            <a:r>
              <a:rPr lang="ru-RU" sz="2000" dirty="0" smtClean="0"/>
              <a:t> управление </a:t>
            </a:r>
            <a:r>
              <a:rPr lang="ru-RU" sz="2000" dirty="0"/>
              <a:t>изменениями (интеграция с </a:t>
            </a:r>
            <a:r>
              <a:rPr lang="ru-RU" sz="2000" dirty="0" err="1"/>
              <a:t>Service</a:t>
            </a:r>
            <a:r>
              <a:rPr lang="ru-RU" sz="2000" dirty="0"/>
              <a:t> </a:t>
            </a:r>
            <a:r>
              <a:rPr lang="ru-RU" sz="2000" dirty="0" err="1"/>
              <a:t>Desk</a:t>
            </a:r>
            <a:r>
              <a:rPr lang="ru-RU" sz="2000" dirty="0"/>
              <a:t>) </a:t>
            </a:r>
            <a:endParaRPr lang="ru-RU" sz="2000" dirty="0" smtClean="0"/>
          </a:p>
          <a:p>
            <a:pPr marL="0" indent="0">
              <a:buNone/>
            </a:pPr>
            <a:r>
              <a:rPr lang="ru-RU" sz="2000" b="1" dirty="0" smtClean="0">
                <a:solidFill>
                  <a:srgbClr val="FF0000"/>
                </a:solidFill>
              </a:rPr>
              <a:t>MP </a:t>
            </a:r>
            <a:r>
              <a:rPr lang="ru-RU" sz="2000" b="1" dirty="0" err="1">
                <a:solidFill>
                  <a:srgbClr val="FF0000"/>
                </a:solidFill>
              </a:rPr>
              <a:t>Report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r>
              <a:rPr lang="ru-RU" sz="2000" b="1" dirty="0" err="1">
                <a:solidFill>
                  <a:srgbClr val="FF0000"/>
                </a:solidFill>
              </a:rPr>
              <a:t>Portal</a:t>
            </a:r>
            <a:r>
              <a:rPr lang="ru-RU" sz="2000" b="1" dirty="0">
                <a:solidFill>
                  <a:srgbClr val="FF0000"/>
                </a:solidFill>
              </a:rPr>
              <a:t> </a:t>
            </a:r>
            <a:endParaRPr lang="ru-RU" sz="2000" b="1" dirty="0" smtClean="0">
              <a:solidFill>
                <a:srgbClr val="FF0000"/>
              </a:solidFill>
            </a:endParaRPr>
          </a:p>
          <a:p>
            <a:r>
              <a:rPr lang="ru-RU" sz="2000" dirty="0" smtClean="0"/>
              <a:t>оценка </a:t>
            </a:r>
            <a:r>
              <a:rPr lang="ru-RU" sz="2000" dirty="0"/>
              <a:t>эффективности выполнения процедур АЗ и КС</a:t>
            </a:r>
          </a:p>
        </p:txBody>
      </p:sp>
      <p:pic>
        <p:nvPicPr>
          <p:cNvPr id="3074" name="Picture 2" descr="https://avatars.mds.yandex.net/get-zen_doc/3001030/pub_5ed8a6231bc7635016d9d50f_5ed8ba882de7905b034507a6/scale_12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772" y="3086100"/>
            <a:ext cx="3708400" cy="347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167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361950"/>
            <a:ext cx="9692640" cy="957897"/>
          </a:xfrm>
        </p:spPr>
        <p:txBody>
          <a:bodyPr>
            <a:normAutofit/>
          </a:bodyPr>
          <a:lstStyle/>
          <a:p>
            <a:r>
              <a:rPr lang="ru-RU" dirty="0"/>
              <a:t>Участники процесса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1748" y="2009776"/>
            <a:ext cx="6548628" cy="4391024"/>
          </a:xfrm>
        </p:spPr>
        <p:txBody>
          <a:bodyPr>
            <a:normAutofit lnSpcReduction="10000"/>
          </a:bodyPr>
          <a:lstStyle/>
          <a:p>
            <a:r>
              <a:rPr lang="ru-RU" sz="2400" b="1" dirty="0">
                <a:solidFill>
                  <a:srgbClr val="FF0000"/>
                </a:solidFill>
              </a:rPr>
              <a:t>Владелец </a:t>
            </a:r>
            <a:r>
              <a:rPr lang="ru-RU" sz="2400" b="1" dirty="0" smtClean="0">
                <a:solidFill>
                  <a:srgbClr val="FF0000"/>
                </a:solidFill>
              </a:rPr>
              <a:t>актива </a:t>
            </a:r>
          </a:p>
          <a:p>
            <a:r>
              <a:rPr lang="ru-RU" sz="2400" b="1" dirty="0" smtClean="0">
                <a:solidFill>
                  <a:srgbClr val="FF0000"/>
                </a:solidFill>
              </a:rPr>
              <a:t>Ответственный </a:t>
            </a:r>
            <a:r>
              <a:rPr lang="ru-RU" sz="2400" b="1" dirty="0">
                <a:solidFill>
                  <a:srgbClr val="FF0000"/>
                </a:solidFill>
              </a:rPr>
              <a:t>за обеспечение безопасности </a:t>
            </a:r>
            <a:r>
              <a:rPr lang="ru-RU" sz="2400" dirty="0"/>
              <a:t>— лицо, осуществляющее контроль состояния информационной безопасности ИС </a:t>
            </a:r>
            <a:endParaRPr lang="ru-RU" sz="2400" dirty="0" smtClean="0"/>
          </a:p>
          <a:p>
            <a:r>
              <a:rPr lang="ru-RU" sz="2400" b="1" dirty="0" smtClean="0">
                <a:solidFill>
                  <a:srgbClr val="FF0000"/>
                </a:solidFill>
              </a:rPr>
              <a:t>Ответственный </a:t>
            </a:r>
            <a:r>
              <a:rPr lang="ru-RU" sz="2400" b="1" dirty="0">
                <a:solidFill>
                  <a:srgbClr val="FF0000"/>
                </a:solidFill>
              </a:rPr>
              <a:t>за техническое обслуживание </a:t>
            </a:r>
            <a:r>
              <a:rPr lang="ru-RU" sz="2400" dirty="0"/>
              <a:t>— лицо, которое обеспечивает эффективную (с точки зрения соответствия полноты технической поддержки бизнес-процессов компании) работу ИС на различных стадиях жизненного цикла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76" y="2078300"/>
            <a:ext cx="4484786" cy="379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50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142875"/>
            <a:ext cx="9692640" cy="948372"/>
          </a:xfrm>
        </p:spPr>
        <p:txBody>
          <a:bodyPr/>
          <a:lstStyle/>
          <a:p>
            <a:r>
              <a:rPr lang="ru-RU" dirty="0" smtClean="0"/>
              <a:t>Категорирование активов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947" y="3852863"/>
            <a:ext cx="4364908" cy="3005137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2222" y="1657350"/>
            <a:ext cx="7129653" cy="47053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dirty="0">
                <a:solidFill>
                  <a:srgbClr val="FF0000"/>
                </a:solidFill>
              </a:rPr>
              <a:t>Уровень критичности </a:t>
            </a:r>
            <a:r>
              <a:rPr lang="ru-RU" sz="2000" dirty="0"/>
              <a:t>напрямую связан с ценностью актива для компании и определяет уровень требований по обеспечению его защиты, в том числе — к своевременности выявления уязвимостей, которая, в свою очередь, определяется периодичностью сканирования </a:t>
            </a:r>
            <a:endParaRPr lang="ru-RU" sz="2000" dirty="0" smtClean="0"/>
          </a:p>
          <a:p>
            <a:pPr marL="0" indent="0">
              <a:buNone/>
            </a:pPr>
            <a:r>
              <a:rPr lang="ru-RU" sz="2000" dirty="0" smtClean="0"/>
              <a:t>Критерии </a:t>
            </a:r>
            <a:r>
              <a:rPr lang="ru-RU" sz="2000" dirty="0"/>
              <a:t>оценки уровня критичности (потенциального воздействия от потери конфиденциальности, целостности и доступности информации): </a:t>
            </a:r>
            <a:endParaRPr lang="ru-RU" sz="2000" dirty="0" smtClean="0"/>
          </a:p>
          <a:p>
            <a:r>
              <a:rPr lang="ru-RU" sz="2000" dirty="0" smtClean="0"/>
              <a:t>нарушение </a:t>
            </a:r>
            <a:r>
              <a:rPr lang="ru-RU" sz="2000" dirty="0"/>
              <a:t>законов и (или) подзаконных актов </a:t>
            </a:r>
            <a:endParaRPr lang="ru-RU" sz="2000" dirty="0" smtClean="0"/>
          </a:p>
          <a:p>
            <a:r>
              <a:rPr lang="ru-RU" sz="2000" dirty="0" smtClean="0"/>
              <a:t>финансовые </a:t>
            </a:r>
            <a:r>
              <a:rPr lang="ru-RU" sz="2000" dirty="0"/>
              <a:t>потери </a:t>
            </a:r>
            <a:endParaRPr lang="ru-RU" sz="2000" dirty="0" smtClean="0"/>
          </a:p>
          <a:p>
            <a:r>
              <a:rPr lang="ru-RU" sz="2000" dirty="0" smtClean="0"/>
              <a:t>снижение </a:t>
            </a:r>
            <a:r>
              <a:rPr lang="ru-RU" sz="2000" dirty="0"/>
              <a:t>эффективности </a:t>
            </a:r>
            <a:r>
              <a:rPr lang="ru-RU" sz="2000" dirty="0" smtClean="0"/>
              <a:t>бизнеса</a:t>
            </a:r>
          </a:p>
          <a:p>
            <a:r>
              <a:rPr lang="ru-RU" sz="2000" dirty="0" smtClean="0"/>
              <a:t>негативное </a:t>
            </a:r>
            <a:r>
              <a:rPr lang="ru-RU" sz="2000" dirty="0"/>
              <a:t>воздействие на репутацию</a:t>
            </a:r>
          </a:p>
        </p:txBody>
      </p:sp>
    </p:spTree>
    <p:extLst>
      <p:ext uri="{BB962C8B-B14F-4D97-AF65-F5344CB8AC3E}">
        <p14:creationId xmlns:p14="http://schemas.microsoft.com/office/powerpoint/2010/main" val="2294165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266699"/>
            <a:ext cx="9692640" cy="1034097"/>
          </a:xfrm>
        </p:spPr>
        <p:txBody>
          <a:bodyPr/>
          <a:lstStyle/>
          <a:p>
            <a:r>
              <a:rPr lang="ru-RU" dirty="0"/>
              <a:t>Планирование поиска уязвимостей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5218" y="1642954"/>
            <a:ext cx="7273331" cy="50531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dirty="0">
                <a:solidFill>
                  <a:srgbClr val="FF0000"/>
                </a:solidFill>
              </a:rPr>
              <a:t>Это не только расписание сканирования </a:t>
            </a:r>
            <a:endParaRPr lang="ru-RU" sz="20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u-RU" sz="2000" dirty="0" smtClean="0"/>
              <a:t>Периодичность </a:t>
            </a:r>
            <a:r>
              <a:rPr lang="ru-RU" sz="2000" dirty="0"/>
              <a:t>и характер проводимых проверок определяются: </a:t>
            </a:r>
            <a:endParaRPr lang="ru-RU" sz="2000" dirty="0" smtClean="0"/>
          </a:p>
          <a:p>
            <a:r>
              <a:rPr lang="ru-RU" sz="2000" dirty="0" smtClean="0"/>
              <a:t>уровнем </a:t>
            </a:r>
            <a:r>
              <a:rPr lang="ru-RU" sz="2000" dirty="0"/>
              <a:t>критичности (значимости) актива </a:t>
            </a:r>
            <a:endParaRPr lang="ru-RU" sz="2000" dirty="0" smtClean="0"/>
          </a:p>
          <a:p>
            <a:r>
              <a:rPr lang="ru-RU" sz="2000" dirty="0" smtClean="0"/>
              <a:t>целями </a:t>
            </a:r>
            <a:r>
              <a:rPr lang="ru-RU" sz="2000" dirty="0"/>
              <a:t>проверки (поиск уязвимостей, аудит, контроль соответствия стандартам</a:t>
            </a:r>
            <a:r>
              <a:rPr lang="ru-RU" sz="2000" dirty="0" smtClean="0"/>
              <a:t>)</a:t>
            </a:r>
          </a:p>
          <a:p>
            <a:r>
              <a:rPr lang="ru-RU" sz="2000" dirty="0" smtClean="0"/>
              <a:t>доступными </a:t>
            </a:r>
            <a:r>
              <a:rPr lang="ru-RU" sz="2000" dirty="0"/>
              <a:t>способами сбора данных (используемые механизмы ОС, протоколы взаимодействия, учетные </a:t>
            </a:r>
            <a:r>
              <a:rPr lang="ru-RU" sz="2000" dirty="0" smtClean="0"/>
              <a:t>записи)</a:t>
            </a:r>
          </a:p>
          <a:p>
            <a:r>
              <a:rPr lang="ru-RU" sz="2000" dirty="0" smtClean="0"/>
              <a:t>рисками, связанными с выбранным способом сбора данных</a:t>
            </a:r>
            <a:endParaRPr lang="ru-RU" sz="2000" dirty="0"/>
          </a:p>
        </p:txBody>
      </p:sp>
      <p:pic>
        <p:nvPicPr>
          <p:cNvPr id="4098" name="Picture 2" descr="https://avatars.mds.yandex.net/get-zen_doc/1350031/pub_5e541d6040e9c554bad59be9_5e593639781fb609eb3e57f3/scale_12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0" y="3293214"/>
            <a:ext cx="2971799" cy="297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033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133349"/>
            <a:ext cx="9692640" cy="862647"/>
          </a:xfrm>
        </p:spPr>
        <p:txBody>
          <a:bodyPr/>
          <a:lstStyle/>
          <a:p>
            <a:r>
              <a:rPr lang="ru-RU" dirty="0"/>
              <a:t>Поиск уязвимостей и </a:t>
            </a:r>
            <a:r>
              <a:rPr lang="ru-RU" dirty="0" smtClean="0"/>
              <a:t>недостатков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6522" y="2143126"/>
            <a:ext cx="6977253" cy="2933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rgbClr val="FF0000"/>
                </a:solidFill>
              </a:rPr>
              <a:t>Режимы сканирования: </a:t>
            </a:r>
            <a:endParaRPr lang="ru-RU" sz="2400" b="1" dirty="0" smtClean="0">
              <a:solidFill>
                <a:srgbClr val="FF0000"/>
              </a:solidFill>
            </a:endParaRPr>
          </a:p>
          <a:p>
            <a:r>
              <a:rPr lang="ru-RU" sz="2400" dirty="0" smtClean="0"/>
              <a:t>Механизм </a:t>
            </a:r>
            <a:r>
              <a:rPr lang="ru-RU" sz="2400" dirty="0"/>
              <a:t>тестирования на </a:t>
            </a:r>
            <a:r>
              <a:rPr lang="ru-RU" sz="2400" dirty="0" smtClean="0"/>
              <a:t>проникновение</a:t>
            </a:r>
          </a:p>
          <a:p>
            <a:r>
              <a:rPr lang="ru-RU" sz="2400" dirty="0" smtClean="0"/>
              <a:t>Системные проверки</a:t>
            </a:r>
          </a:p>
          <a:p>
            <a:r>
              <a:rPr lang="ru-RU" sz="2400" dirty="0" smtClean="0"/>
              <a:t>Контроль соответствия стандартам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0" y="3324225"/>
            <a:ext cx="5309904" cy="325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0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3232" y="400050"/>
            <a:ext cx="9692640" cy="548322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Процесс управления уязвимостями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1872" y="1638300"/>
            <a:ext cx="85953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rgbClr val="FF0000"/>
                </a:solidFill>
              </a:rPr>
              <a:t>Уязвимость</a:t>
            </a:r>
            <a:r>
              <a:rPr lang="ru-RU" sz="2400" dirty="0"/>
              <a:t> – это характеристика, которая может быть использована нарушителем при проведении атаки на </a:t>
            </a:r>
            <a:r>
              <a:rPr lang="ru-RU" sz="2400" dirty="0" smtClean="0"/>
              <a:t>ИТ - актив </a:t>
            </a:r>
            <a:r>
              <a:rPr lang="ru-RU" sz="2400" dirty="0"/>
              <a:t>и привести к реализации угрозы</a:t>
            </a:r>
            <a:r>
              <a:rPr lang="ru-RU" sz="2400" dirty="0" smtClean="0"/>
              <a:t>.</a:t>
            </a:r>
          </a:p>
          <a:p>
            <a:pPr marL="0" indent="0">
              <a:buNone/>
            </a:pPr>
            <a:r>
              <a:rPr lang="ru-RU" sz="2400" b="1" dirty="0" smtClean="0">
                <a:solidFill>
                  <a:srgbClr val="FF0000"/>
                </a:solidFill>
              </a:rPr>
              <a:t>Процесс </a:t>
            </a:r>
            <a:r>
              <a:rPr lang="ru-RU" sz="2400" b="1" dirty="0">
                <a:solidFill>
                  <a:srgbClr val="FF0000"/>
                </a:solidFill>
              </a:rPr>
              <a:t>управления уязвимостями </a:t>
            </a:r>
            <a:r>
              <a:rPr lang="ru-RU" sz="2400" dirty="0"/>
              <a:t>– циклические действия, направленные обнаружение и классификацию уязвимостей, а также на их устранение или снижение последствий их эксплуатации.</a:t>
            </a:r>
          </a:p>
        </p:txBody>
      </p:sp>
    </p:spTree>
    <p:extLst>
      <p:ext uri="{BB962C8B-B14F-4D97-AF65-F5344CB8AC3E}">
        <p14:creationId xmlns:p14="http://schemas.microsoft.com/office/powerpoint/2010/main" val="933430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219074"/>
            <a:ext cx="9692640" cy="1053147"/>
          </a:xfrm>
        </p:spPr>
        <p:txBody>
          <a:bodyPr/>
          <a:lstStyle/>
          <a:p>
            <a:r>
              <a:rPr lang="ru-RU" dirty="0"/>
              <a:t>Анализ результатов сканирования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7497" y="1800225"/>
            <a:ext cx="7567803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rgbClr val="FF0000"/>
                </a:solidFill>
              </a:rPr>
              <a:t>Предварительный анализ результатов сканирования проводится для определения: </a:t>
            </a:r>
            <a:endParaRPr lang="ru-RU" sz="2400" b="1" dirty="0" smtClean="0">
              <a:solidFill>
                <a:srgbClr val="FF0000"/>
              </a:solidFill>
            </a:endParaRPr>
          </a:p>
          <a:p>
            <a:r>
              <a:rPr lang="ru-RU" sz="2400" dirty="0" smtClean="0"/>
              <a:t>ошибки </a:t>
            </a:r>
            <a:r>
              <a:rPr lang="ru-RU" sz="2400" dirty="0"/>
              <a:t>идентификации </a:t>
            </a:r>
            <a:endParaRPr lang="ru-RU" sz="2400" dirty="0" smtClean="0"/>
          </a:p>
          <a:p>
            <a:r>
              <a:rPr lang="ru-RU" sz="2400" dirty="0" smtClean="0"/>
              <a:t>ошибок </a:t>
            </a:r>
            <a:r>
              <a:rPr lang="ru-RU" sz="2400" dirty="0"/>
              <a:t>проброса порта </a:t>
            </a:r>
            <a:endParaRPr lang="ru-RU" sz="2400" dirty="0" smtClean="0"/>
          </a:p>
          <a:p>
            <a:r>
              <a:rPr lang="ru-RU" sz="2400" dirty="0" smtClean="0"/>
              <a:t>ложных </a:t>
            </a:r>
            <a:r>
              <a:rPr lang="ru-RU" sz="2400" dirty="0"/>
              <a:t>срабатываний </a:t>
            </a:r>
            <a:endParaRPr lang="ru-RU" sz="2400" dirty="0" smtClean="0"/>
          </a:p>
          <a:p>
            <a:r>
              <a:rPr lang="ru-RU" sz="2400" dirty="0" smtClean="0"/>
              <a:t>ошибок </a:t>
            </a:r>
            <a:r>
              <a:rPr lang="ru-RU" sz="2400" dirty="0"/>
              <a:t>сканирования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276" y="3272695"/>
            <a:ext cx="4781549" cy="309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01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209550"/>
            <a:ext cx="9692640" cy="910272"/>
          </a:xfrm>
        </p:spPr>
        <p:txBody>
          <a:bodyPr>
            <a:normAutofit/>
          </a:bodyPr>
          <a:lstStyle/>
          <a:p>
            <a:r>
              <a:rPr lang="ru-RU" dirty="0"/>
              <a:t>Управление изменениями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61872" y="1390650"/>
            <a:ext cx="7272528" cy="3248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rgbClr val="FF0000"/>
                </a:solidFill>
              </a:rPr>
              <a:t>Основная задача: </a:t>
            </a:r>
            <a:endParaRPr lang="ru-RU" sz="24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ru-RU" sz="2400" dirty="0" smtClean="0"/>
              <a:t>уменьшение </a:t>
            </a:r>
            <a:r>
              <a:rPr lang="ru-RU" sz="2400" dirty="0"/>
              <a:t>или исключение отрицательного воздействия на ИС событий информационной безопасности — обнаруженных уязвимостей и недостатков ИС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993" y="3103949"/>
            <a:ext cx="6422882" cy="361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36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285750"/>
            <a:ext cx="9692640" cy="948372"/>
          </a:xfrm>
        </p:spPr>
        <p:txBody>
          <a:bodyPr/>
          <a:lstStyle/>
          <a:p>
            <a:r>
              <a:rPr lang="ru-RU" dirty="0"/>
              <a:t>Управление обновлениями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0796" y="1571625"/>
            <a:ext cx="8939403" cy="4924425"/>
          </a:xfrm>
        </p:spPr>
        <p:txBody>
          <a:bodyPr>
            <a:noAutofit/>
          </a:bodyPr>
          <a:lstStyle/>
          <a:p>
            <a:r>
              <a:rPr lang="ru-RU" sz="2000" b="1" dirty="0" smtClean="0">
                <a:solidFill>
                  <a:srgbClr val="FF0000"/>
                </a:solidFill>
              </a:rPr>
              <a:t>настройка </a:t>
            </a:r>
            <a:r>
              <a:rPr lang="ru-RU" sz="2000" b="1" dirty="0">
                <a:solidFill>
                  <a:srgbClr val="FF0000"/>
                </a:solidFill>
              </a:rPr>
              <a:t>подсистемы управления обновлениями</a:t>
            </a:r>
            <a:r>
              <a:rPr lang="ru-RU" sz="2000" dirty="0" smtClean="0"/>
              <a:t>:</a:t>
            </a:r>
          </a:p>
          <a:p>
            <a:pPr lvl="1"/>
            <a:r>
              <a:rPr lang="ru-RU" sz="1800" dirty="0" smtClean="0"/>
              <a:t> </a:t>
            </a:r>
            <a:r>
              <a:rPr lang="ru-RU" sz="2000" b="1" spc="10" dirty="0" smtClean="0">
                <a:solidFill>
                  <a:srgbClr val="FF0000"/>
                </a:solidFill>
              </a:rPr>
              <a:t>определение </a:t>
            </a:r>
            <a:r>
              <a:rPr lang="ru-RU" sz="2000" b="1" spc="10" dirty="0">
                <a:solidFill>
                  <a:srgbClr val="FF0000"/>
                </a:solidFill>
              </a:rPr>
              <a:t>перечня ПО</a:t>
            </a:r>
            <a:r>
              <a:rPr lang="ru-RU" sz="2000" spc="10" dirty="0">
                <a:solidFill>
                  <a:schemeClr val="tx1"/>
                </a:solidFill>
              </a:rPr>
              <a:t>, для которого должны быть получены обновления </a:t>
            </a:r>
            <a:endParaRPr lang="ru-RU" sz="2000" spc="10" dirty="0" smtClean="0">
              <a:solidFill>
                <a:schemeClr val="tx1"/>
              </a:solidFill>
            </a:endParaRPr>
          </a:p>
          <a:p>
            <a:pPr lvl="1"/>
            <a:r>
              <a:rPr lang="ru-RU" sz="2000" b="1" spc="10" dirty="0" smtClean="0">
                <a:solidFill>
                  <a:srgbClr val="FF0000"/>
                </a:solidFill>
              </a:rPr>
              <a:t>определение </a:t>
            </a:r>
            <a:r>
              <a:rPr lang="ru-RU" sz="2000" b="1" spc="10" dirty="0">
                <a:solidFill>
                  <a:srgbClr val="FF0000"/>
                </a:solidFill>
              </a:rPr>
              <a:t>перечня обновлений для ПО </a:t>
            </a:r>
          </a:p>
          <a:p>
            <a:pPr lvl="1"/>
            <a:r>
              <a:rPr lang="ru-RU" sz="2000" b="1" spc="10" dirty="0" smtClean="0">
                <a:solidFill>
                  <a:srgbClr val="FF0000"/>
                </a:solidFill>
              </a:rPr>
              <a:t>определение </a:t>
            </a:r>
            <a:r>
              <a:rPr lang="ru-RU" sz="2000" b="1" spc="10" dirty="0">
                <a:solidFill>
                  <a:srgbClr val="FF0000"/>
                </a:solidFill>
              </a:rPr>
              <a:t>группы</a:t>
            </a:r>
            <a:r>
              <a:rPr lang="ru-RU" sz="2000" spc="10" dirty="0">
                <a:solidFill>
                  <a:schemeClr val="tx1"/>
                </a:solidFill>
              </a:rPr>
              <a:t> потребителей обновлений </a:t>
            </a:r>
          </a:p>
          <a:p>
            <a:pPr lvl="1"/>
            <a:r>
              <a:rPr lang="ru-RU" sz="2000" b="1" spc="10" dirty="0" smtClean="0">
                <a:solidFill>
                  <a:srgbClr val="FF0000"/>
                </a:solidFill>
              </a:rPr>
              <a:t>тестирование</a:t>
            </a:r>
            <a:r>
              <a:rPr lang="ru-RU" sz="2000" spc="10" dirty="0" smtClean="0">
                <a:solidFill>
                  <a:schemeClr val="tx1"/>
                </a:solidFill>
              </a:rPr>
              <a:t> </a:t>
            </a:r>
            <a:r>
              <a:rPr lang="ru-RU" sz="2000" spc="10" dirty="0">
                <a:solidFill>
                  <a:schemeClr val="tx1"/>
                </a:solidFill>
              </a:rPr>
              <a:t>и </a:t>
            </a:r>
            <a:r>
              <a:rPr lang="ru-RU" sz="2000" b="1" spc="10" dirty="0">
                <a:solidFill>
                  <a:srgbClr val="FF0000"/>
                </a:solidFill>
              </a:rPr>
              <a:t>распространение</a:t>
            </a:r>
            <a:r>
              <a:rPr lang="ru-RU" sz="2000" spc="10" dirty="0">
                <a:solidFill>
                  <a:schemeClr val="tx1"/>
                </a:solidFill>
              </a:rPr>
              <a:t> обновлений </a:t>
            </a:r>
          </a:p>
          <a:p>
            <a:r>
              <a:rPr lang="ru-RU" sz="2000" b="1" dirty="0" smtClean="0">
                <a:solidFill>
                  <a:srgbClr val="FF0000"/>
                </a:solidFill>
              </a:rPr>
              <a:t>настройка </a:t>
            </a:r>
            <a:r>
              <a:rPr lang="ru-RU" sz="2000" b="1" dirty="0">
                <a:solidFill>
                  <a:srgbClr val="FF0000"/>
                </a:solidFill>
              </a:rPr>
              <a:t>политики запроса обновлений </a:t>
            </a:r>
            <a:r>
              <a:rPr lang="ru-RU" sz="2000" dirty="0"/>
              <a:t>для </a:t>
            </a:r>
            <a:r>
              <a:rPr lang="ru-RU" sz="2000" dirty="0" smtClean="0"/>
              <a:t>потребителей</a:t>
            </a:r>
          </a:p>
          <a:p>
            <a:r>
              <a:rPr lang="ru-RU" sz="2000" dirty="0" smtClean="0"/>
              <a:t> </a:t>
            </a:r>
            <a:r>
              <a:rPr lang="ru-RU" sz="2000" b="1" dirty="0" smtClean="0">
                <a:solidFill>
                  <a:srgbClr val="FF0000"/>
                </a:solidFill>
              </a:rPr>
              <a:t>создание </a:t>
            </a:r>
            <a:r>
              <a:rPr lang="ru-RU" sz="2000" b="1" dirty="0">
                <a:solidFill>
                  <a:srgbClr val="FF0000"/>
                </a:solidFill>
              </a:rPr>
              <a:t>тестовой среды </a:t>
            </a:r>
            <a:r>
              <a:rPr lang="ru-RU" sz="2000" dirty="0"/>
              <a:t>и распределение клиентов по группам на основе функциональности, уровня риска и т. п</a:t>
            </a:r>
            <a:r>
              <a:rPr lang="ru-RU" sz="2000" dirty="0" smtClean="0"/>
              <a:t>.</a:t>
            </a:r>
          </a:p>
          <a:p>
            <a:r>
              <a:rPr lang="ru-RU" sz="2000" dirty="0" smtClean="0"/>
              <a:t> </a:t>
            </a:r>
            <a:r>
              <a:rPr lang="ru-RU" sz="2000" b="1" dirty="0" smtClean="0">
                <a:solidFill>
                  <a:srgbClr val="FF0000"/>
                </a:solidFill>
              </a:rPr>
              <a:t>создание </a:t>
            </a:r>
            <a:r>
              <a:rPr lang="ru-RU" sz="2000" b="1" dirty="0">
                <a:solidFill>
                  <a:srgbClr val="FF0000"/>
                </a:solidFill>
              </a:rPr>
              <a:t>пакетов обновления </a:t>
            </a:r>
            <a:r>
              <a:rPr lang="ru-RU" sz="2000" dirty="0"/>
              <a:t>и установки ПО производителей, отличных от </a:t>
            </a:r>
            <a:r>
              <a:rPr lang="ru-RU" sz="2000" dirty="0" err="1"/>
              <a:t>Microsoft</a:t>
            </a:r>
            <a:r>
              <a:rPr lang="ru-RU" sz="2000" dirty="0"/>
              <a:t> </a:t>
            </a:r>
            <a:endParaRPr lang="ru-RU" sz="2000" dirty="0" smtClean="0"/>
          </a:p>
          <a:p>
            <a:r>
              <a:rPr lang="ru-RU" sz="2000" b="1" dirty="0" smtClean="0">
                <a:solidFill>
                  <a:srgbClr val="FF0000"/>
                </a:solidFill>
              </a:rPr>
              <a:t>контроль </a:t>
            </a:r>
            <a:r>
              <a:rPr lang="ru-RU" sz="2000" b="1" dirty="0">
                <a:solidFill>
                  <a:srgbClr val="FF0000"/>
                </a:solidFill>
              </a:rPr>
              <a:t>успешности </a:t>
            </a:r>
            <a:r>
              <a:rPr lang="ru-RU" sz="2000" dirty="0"/>
              <a:t>установки обновлений</a:t>
            </a:r>
          </a:p>
        </p:txBody>
      </p:sp>
    </p:spTree>
    <p:extLst>
      <p:ext uri="{BB962C8B-B14F-4D97-AF65-F5344CB8AC3E}">
        <p14:creationId xmlns:p14="http://schemas.microsoft.com/office/powerpoint/2010/main" val="2735061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9972" y="0"/>
            <a:ext cx="9692640" cy="1119822"/>
          </a:xfrm>
        </p:spPr>
        <p:txBody>
          <a:bodyPr/>
          <a:lstStyle/>
          <a:p>
            <a:r>
              <a:rPr lang="ru-RU" dirty="0"/>
              <a:t>Эффективность процесса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71272" y="1281747"/>
            <a:ext cx="8205978" cy="51666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rgbClr val="FF0000"/>
                </a:solidFill>
              </a:rPr>
              <a:t>Оценка эффективности </a:t>
            </a:r>
            <a:r>
              <a:rPr lang="ru-RU" sz="2400" dirty="0"/>
              <a:t>процедур АЗ и КС включает</a:t>
            </a:r>
            <a:r>
              <a:rPr lang="ru-RU" sz="2400" dirty="0" smtClean="0"/>
              <a:t>:</a:t>
            </a:r>
          </a:p>
          <a:p>
            <a:r>
              <a:rPr lang="ru-RU" sz="2400" dirty="0" smtClean="0"/>
              <a:t>определение </a:t>
            </a:r>
            <a:r>
              <a:rPr lang="ru-RU" sz="2400" dirty="0"/>
              <a:t>целей и задач ИБ </a:t>
            </a:r>
            <a:endParaRPr lang="ru-RU" sz="2400" dirty="0" smtClean="0"/>
          </a:p>
          <a:p>
            <a:r>
              <a:rPr lang="ru-RU" sz="2400" dirty="0" smtClean="0"/>
              <a:t>выбор </a:t>
            </a:r>
            <a:r>
              <a:rPr lang="ru-RU" sz="2400" dirty="0"/>
              <a:t>процессов, необходимых для </a:t>
            </a:r>
            <a:r>
              <a:rPr lang="ru-RU" sz="2400" dirty="0" smtClean="0"/>
              <a:t>совершенствования</a:t>
            </a:r>
          </a:p>
          <a:p>
            <a:r>
              <a:rPr lang="ru-RU" sz="2400" dirty="0" smtClean="0"/>
              <a:t>определение </a:t>
            </a:r>
            <a:r>
              <a:rPr lang="ru-RU" sz="2400" dirty="0"/>
              <a:t>лиц, участвующих в АЗ и КС </a:t>
            </a:r>
            <a:endParaRPr lang="ru-RU" sz="2400" dirty="0" smtClean="0"/>
          </a:p>
          <a:p>
            <a:r>
              <a:rPr lang="ru-RU" sz="2400" dirty="0" smtClean="0"/>
              <a:t>формирование </a:t>
            </a:r>
            <a:r>
              <a:rPr lang="ru-RU" sz="2400" dirty="0"/>
              <a:t>показателей эффективности (метрик) </a:t>
            </a:r>
            <a:endParaRPr lang="ru-RU" sz="2400" dirty="0" smtClean="0"/>
          </a:p>
          <a:p>
            <a:r>
              <a:rPr lang="ru-RU" sz="2400" dirty="0" smtClean="0"/>
              <a:t>настройка </a:t>
            </a:r>
            <a:r>
              <a:rPr lang="ru-RU" sz="2400" dirty="0"/>
              <a:t>источников событий </a:t>
            </a:r>
            <a:endParaRPr lang="ru-RU" sz="2400" dirty="0" smtClean="0"/>
          </a:p>
          <a:p>
            <a:r>
              <a:rPr lang="ru-RU" sz="2400" dirty="0" smtClean="0"/>
              <a:t>привязка </a:t>
            </a:r>
            <a:r>
              <a:rPr lang="ru-RU" sz="2400" dirty="0"/>
              <a:t>к уровню зрелости </a:t>
            </a:r>
            <a:r>
              <a:rPr lang="ru-RU" sz="2400" dirty="0" smtClean="0"/>
              <a:t>ИС</a:t>
            </a:r>
          </a:p>
          <a:p>
            <a:r>
              <a:rPr lang="ru-RU" sz="2400" dirty="0" smtClean="0"/>
              <a:t>включение </a:t>
            </a:r>
            <a:r>
              <a:rPr lang="ru-RU" sz="2400" dirty="0"/>
              <a:t>в процедуру внутреннего контроля (аудита)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150" y="1281747"/>
            <a:ext cx="3976687" cy="295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64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209549"/>
            <a:ext cx="9692640" cy="843597"/>
          </a:xfrm>
        </p:spPr>
        <p:txBody>
          <a:bodyPr/>
          <a:lstStyle/>
          <a:p>
            <a:r>
              <a:rPr lang="ru-RU" dirty="0"/>
              <a:t>Метрики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61747" y="1485900"/>
            <a:ext cx="8595360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rgbClr val="FF0000"/>
                </a:solidFill>
              </a:rPr>
              <a:t>Сведения по метрикам</a:t>
            </a:r>
            <a:r>
              <a:rPr lang="ru-RU" sz="2400" dirty="0"/>
              <a:t> необходимо получать с определенной периодичностью для создания корректной картины изменений </a:t>
            </a: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Примеры:</a:t>
            </a:r>
          </a:p>
          <a:p>
            <a:r>
              <a:rPr lang="ru-RU" sz="2400" dirty="0" smtClean="0"/>
              <a:t>доля </a:t>
            </a:r>
            <a:r>
              <a:rPr lang="ru-RU" sz="2400" dirty="0"/>
              <a:t>устраненных </a:t>
            </a:r>
            <a:r>
              <a:rPr lang="ru-RU" sz="2400" dirty="0" smtClean="0"/>
              <a:t>уязвимостей</a:t>
            </a:r>
          </a:p>
          <a:p>
            <a:r>
              <a:rPr lang="ru-RU" sz="2400" dirty="0" smtClean="0"/>
              <a:t>выполнение </a:t>
            </a:r>
            <a:r>
              <a:rPr lang="ru-RU" sz="2400" dirty="0"/>
              <a:t>плана сканирования </a:t>
            </a:r>
            <a:endParaRPr lang="ru-RU" sz="2400" dirty="0" smtClean="0"/>
          </a:p>
          <a:p>
            <a:r>
              <a:rPr lang="ru-RU" sz="2400" dirty="0" smtClean="0"/>
              <a:t>контроль </a:t>
            </a:r>
            <a:r>
              <a:rPr lang="ru-RU" sz="2400" dirty="0"/>
              <a:t>инфраструктуры </a:t>
            </a:r>
            <a:endParaRPr lang="ru-RU" sz="2400" dirty="0" smtClean="0"/>
          </a:p>
          <a:p>
            <a:r>
              <a:rPr lang="ru-RU" sz="2400" dirty="0" smtClean="0"/>
              <a:t>соответствие </a:t>
            </a:r>
            <a:r>
              <a:rPr lang="ru-RU" sz="2400" dirty="0"/>
              <a:t>стандартам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0" y="2724149"/>
            <a:ext cx="54483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20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180974"/>
            <a:ext cx="9692640" cy="881697"/>
          </a:xfrm>
        </p:spPr>
        <p:txBody>
          <a:bodyPr/>
          <a:lstStyle/>
          <a:p>
            <a:r>
              <a:rPr lang="ru-RU" dirty="0"/>
              <a:t>Форма представления результатов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3647" y="1533526"/>
            <a:ext cx="7701153" cy="4513262"/>
          </a:xfrm>
        </p:spPr>
        <p:txBody>
          <a:bodyPr/>
          <a:lstStyle/>
          <a:p>
            <a:pPr marL="0" indent="0">
              <a:buNone/>
            </a:pPr>
            <a:r>
              <a:rPr lang="ru-RU" sz="2400" b="1" dirty="0">
                <a:solidFill>
                  <a:srgbClr val="FF0000"/>
                </a:solidFill>
              </a:rPr>
              <a:t>Представление информации о текущем уровне защищенности ИС</a:t>
            </a:r>
            <a:r>
              <a:rPr lang="ru-RU" sz="2400" dirty="0"/>
              <a:t> и присутствующих в ней уязвимостях возможно в виде</a:t>
            </a:r>
            <a:r>
              <a:rPr lang="ru-RU" sz="2400" dirty="0" smtClean="0"/>
              <a:t>:</a:t>
            </a:r>
          </a:p>
          <a:p>
            <a:r>
              <a:rPr lang="ru-RU" dirty="0" smtClean="0"/>
              <a:t> </a:t>
            </a:r>
            <a:r>
              <a:rPr lang="ru-RU" sz="2400" dirty="0" smtClean="0"/>
              <a:t>документа </a:t>
            </a:r>
            <a:r>
              <a:rPr lang="ru-RU" sz="2400" dirty="0"/>
              <a:t>сканирования </a:t>
            </a:r>
            <a:endParaRPr lang="ru-RU" sz="2400" dirty="0" smtClean="0"/>
          </a:p>
          <a:p>
            <a:r>
              <a:rPr lang="ru-RU" sz="2400" dirty="0" smtClean="0"/>
              <a:t>отчета </a:t>
            </a:r>
          </a:p>
          <a:p>
            <a:r>
              <a:rPr lang="ru-RU" sz="2400" dirty="0" smtClean="0"/>
              <a:t>выгрузка </a:t>
            </a:r>
            <a:r>
              <a:rPr lang="ru-RU" sz="2400" dirty="0"/>
              <a:t>данных во внешнюю систему</a:t>
            </a:r>
            <a:r>
              <a:rPr lang="ru-RU" sz="2400" dirty="0" smtClean="0"/>
              <a:t>:</a:t>
            </a:r>
          </a:p>
          <a:p>
            <a:pPr lvl="1"/>
            <a:r>
              <a:rPr lang="ru-RU" dirty="0" smtClean="0"/>
              <a:t> </a:t>
            </a:r>
            <a:r>
              <a:rPr lang="ru-RU" sz="2400" spc="10" dirty="0">
                <a:solidFill>
                  <a:schemeClr val="tx1"/>
                </a:solidFill>
              </a:rPr>
              <a:t>MS </a:t>
            </a:r>
            <a:r>
              <a:rPr lang="ru-RU" sz="2400" spc="10" dirty="0" err="1">
                <a:solidFill>
                  <a:schemeClr val="tx1"/>
                </a:solidFill>
              </a:rPr>
              <a:t>Excel</a:t>
            </a:r>
            <a:endParaRPr lang="ru-RU" sz="2400" spc="10" dirty="0">
              <a:solidFill>
                <a:schemeClr val="tx1"/>
              </a:solidFill>
            </a:endParaRPr>
          </a:p>
          <a:p>
            <a:pPr lvl="1"/>
            <a:r>
              <a:rPr lang="ru-RU" sz="2400" spc="10" dirty="0">
                <a:solidFill>
                  <a:schemeClr val="tx1"/>
                </a:solidFill>
              </a:rPr>
              <a:t> </a:t>
            </a:r>
            <a:r>
              <a:rPr lang="ru-RU" sz="2400" spc="10" dirty="0" err="1" smtClean="0">
                <a:solidFill>
                  <a:schemeClr val="tx1"/>
                </a:solidFill>
              </a:rPr>
              <a:t>трекинговую</a:t>
            </a:r>
            <a:r>
              <a:rPr lang="ru-RU" sz="2400" spc="10" dirty="0" smtClean="0">
                <a:solidFill>
                  <a:schemeClr val="tx1"/>
                </a:solidFill>
              </a:rPr>
              <a:t> </a:t>
            </a:r>
            <a:r>
              <a:rPr lang="ru-RU" sz="2400" spc="10" dirty="0">
                <a:solidFill>
                  <a:schemeClr val="tx1"/>
                </a:solidFill>
              </a:rPr>
              <a:t>систему </a:t>
            </a:r>
            <a:endParaRPr lang="ru-RU" sz="2400" spc="10" dirty="0" smtClean="0">
              <a:solidFill>
                <a:schemeClr val="tx1"/>
              </a:solidFill>
            </a:endParaRPr>
          </a:p>
          <a:p>
            <a:pPr lvl="1"/>
            <a:r>
              <a:rPr lang="ru-RU" sz="2400" spc="10" dirty="0" smtClean="0">
                <a:solidFill>
                  <a:schemeClr val="tx1"/>
                </a:solidFill>
              </a:rPr>
              <a:t>портал отчетности</a:t>
            </a:r>
            <a:endParaRPr lang="ru-RU" sz="2400" spc="1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864" y="3505200"/>
            <a:ext cx="4233648" cy="284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56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850" y="394335"/>
            <a:ext cx="11001375" cy="1177290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/>
              <a:t>Проблемы процесса управления уязвимостями 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850" y="2066925"/>
            <a:ext cx="8034528" cy="4351337"/>
          </a:xfrm>
        </p:spPr>
        <p:txBody>
          <a:bodyPr>
            <a:normAutofit/>
          </a:bodyPr>
          <a:lstStyle/>
          <a:p>
            <a:r>
              <a:rPr lang="ru-RU" sz="2400" dirty="0"/>
              <a:t>Процесс не документирован, поиск и устранение проводятся бессистемно </a:t>
            </a:r>
            <a:endParaRPr lang="ru-RU" sz="2400" dirty="0" smtClean="0"/>
          </a:p>
          <a:p>
            <a:r>
              <a:rPr lang="ru-RU" sz="2400" dirty="0" smtClean="0"/>
              <a:t>Процедуры </a:t>
            </a:r>
            <a:r>
              <a:rPr lang="ru-RU" sz="2400" dirty="0"/>
              <a:t>сканирования и устранения не синхронизированы </a:t>
            </a:r>
            <a:endParaRPr lang="ru-RU" sz="2400" dirty="0" smtClean="0"/>
          </a:p>
          <a:p>
            <a:r>
              <a:rPr lang="ru-RU" sz="2400" dirty="0" smtClean="0"/>
              <a:t>Процесс </a:t>
            </a:r>
            <a:r>
              <a:rPr lang="ru-RU" sz="2400" dirty="0"/>
              <a:t>управления уязвимостями </a:t>
            </a:r>
            <a:r>
              <a:rPr lang="ru-RU" sz="2400" dirty="0" smtClean="0"/>
              <a:t>регламентирован</a:t>
            </a:r>
            <a:r>
              <a:rPr lang="en-US" sz="2400" dirty="0"/>
              <a:t> </a:t>
            </a:r>
            <a:r>
              <a:rPr lang="ru-RU" sz="2400" dirty="0" smtClean="0"/>
              <a:t>и </a:t>
            </a:r>
            <a:r>
              <a:rPr lang="ru-RU" sz="2400" dirty="0" smtClean="0"/>
              <a:t>автоматизирован неэффективно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926" y="3457575"/>
            <a:ext cx="3917670" cy="308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09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28547" y="619125"/>
            <a:ext cx="8901303" cy="2247900"/>
          </a:xfrm>
        </p:spPr>
        <p:txBody>
          <a:bodyPr>
            <a:noAutofit/>
          </a:bodyPr>
          <a:lstStyle/>
          <a:p>
            <a:pPr algn="ctr"/>
            <a:r>
              <a:rPr lang="ru-RU" sz="5400" dirty="0"/>
              <a:t>Документирование процесса управления уязвимостями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083" y="3657599"/>
            <a:ext cx="3834047" cy="281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12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61872" y="695325"/>
            <a:ext cx="9692640" cy="757872"/>
          </a:xfrm>
        </p:spPr>
        <p:txBody>
          <a:bodyPr/>
          <a:lstStyle/>
          <a:p>
            <a:r>
              <a:rPr lang="ru-RU" dirty="0"/>
              <a:t>Документирование процесса УУ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0346" y="1847850"/>
            <a:ext cx="6786753" cy="4567872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400" dirty="0"/>
              <a:t>Политика управления уязвимостями </a:t>
            </a:r>
            <a:endParaRPr lang="ru-RU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/>
              <a:t>Процедура </a:t>
            </a:r>
            <a:r>
              <a:rPr lang="ru-RU" sz="2400" dirty="0"/>
              <a:t>управления </a:t>
            </a:r>
            <a:r>
              <a:rPr lang="ru-RU" sz="2400" dirty="0" smtClean="0"/>
              <a:t>уязвимостями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/>
              <a:t>Настройки </a:t>
            </a:r>
            <a:r>
              <a:rPr lang="ru-RU" sz="2400" dirty="0"/>
              <a:t>системы управления уязвимостями </a:t>
            </a:r>
            <a:endParaRPr lang="ru-RU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/>
              <a:t>Инструкции </a:t>
            </a:r>
            <a:r>
              <a:rPr lang="ru-RU" sz="2400" dirty="0"/>
              <a:t>пользователей (для каждой роли</a:t>
            </a:r>
            <a:r>
              <a:rPr lang="ru-RU" sz="2400" dirty="0" smtClean="0"/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/>
              <a:t>Дополнения </a:t>
            </a:r>
            <a:r>
              <a:rPr lang="ru-RU" sz="2400" dirty="0"/>
              <a:t>в должностные инструкции </a:t>
            </a:r>
            <a:endParaRPr lang="ru-RU" sz="2400" dirty="0" smtClean="0"/>
          </a:p>
          <a:p>
            <a:pPr marL="342900" indent="-342900">
              <a:buFont typeface="+mj-lt"/>
              <a:buAutoNum type="arabicPeriod"/>
            </a:pPr>
            <a:r>
              <a:rPr lang="ru-RU" sz="2400" dirty="0" smtClean="0"/>
              <a:t>Приказ </a:t>
            </a:r>
            <a:r>
              <a:rPr lang="ru-RU" sz="2400" dirty="0"/>
              <a:t>о внедрении системы управления уязвимостями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215197"/>
            <a:ext cx="42005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65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4297" y="581025"/>
            <a:ext cx="8806053" cy="757872"/>
          </a:xfrm>
        </p:spPr>
        <p:txBody>
          <a:bodyPr/>
          <a:lstStyle/>
          <a:p>
            <a:r>
              <a:rPr lang="ru-RU" dirty="0"/>
              <a:t>Документирование процесса УУ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88949" y="1988457"/>
            <a:ext cx="7635876" cy="47996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rgbClr val="FF0000"/>
                </a:solidFill>
              </a:rPr>
              <a:t>Политика управления уязвимостями </a:t>
            </a:r>
            <a:r>
              <a:rPr lang="ru-RU" sz="2400" dirty="0"/>
              <a:t>– небольшой документ с описанием границ процесса управления уязвимостями, цели и задачи, основные принципы процесса. Может быть частью общей политики ИБ. </a:t>
            </a:r>
            <a:endParaRPr lang="ru-RU" sz="2400" dirty="0" smtClean="0"/>
          </a:p>
          <a:p>
            <a:pPr marL="0" indent="0">
              <a:buNone/>
            </a:pPr>
            <a:r>
              <a:rPr lang="ru-RU" sz="2400" b="1" dirty="0" smtClean="0">
                <a:solidFill>
                  <a:srgbClr val="FF0000"/>
                </a:solidFill>
              </a:rPr>
              <a:t>Процедура </a:t>
            </a:r>
            <a:r>
              <a:rPr lang="ru-RU" sz="2400" b="1" dirty="0">
                <a:solidFill>
                  <a:srgbClr val="FF0000"/>
                </a:solidFill>
              </a:rPr>
              <a:t>управления уязвимостями</a:t>
            </a:r>
            <a:r>
              <a:rPr lang="ru-RU" sz="2400" dirty="0"/>
              <a:t> – подробное описание шагов процесса и контроля эффективности процесса. </a:t>
            </a:r>
          </a:p>
        </p:txBody>
      </p:sp>
      <p:pic>
        <p:nvPicPr>
          <p:cNvPr id="1026" name="Picture 2" descr="https://balns.ru/images/icons/galochka-m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3800396"/>
            <a:ext cx="2302049" cy="263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048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23747" y="723899"/>
            <a:ext cx="9692640" cy="595947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Документирование процесса УУ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0575" y="1857375"/>
            <a:ext cx="10372725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>
                <a:solidFill>
                  <a:srgbClr val="FF0000"/>
                </a:solidFill>
              </a:rPr>
              <a:t>Настройки системы управления уязвимостями </a:t>
            </a:r>
            <a:r>
              <a:rPr lang="ru-RU" sz="2400" dirty="0"/>
              <a:t>– документирование настроек информационных систем УУ </a:t>
            </a:r>
            <a:endParaRPr lang="ru-RU" sz="2400" dirty="0" smtClean="0"/>
          </a:p>
          <a:p>
            <a:pPr marL="0" indent="0">
              <a:buNone/>
            </a:pPr>
            <a:r>
              <a:rPr lang="ru-RU" sz="2400" b="1" dirty="0" smtClean="0">
                <a:solidFill>
                  <a:srgbClr val="FF0000"/>
                </a:solidFill>
              </a:rPr>
              <a:t>Инструкции </a:t>
            </a:r>
            <a:r>
              <a:rPr lang="ru-RU" sz="2400" b="1" dirty="0">
                <a:solidFill>
                  <a:srgbClr val="FF0000"/>
                </a:solidFill>
              </a:rPr>
              <a:t>пользователей</a:t>
            </a:r>
            <a:r>
              <a:rPr lang="ru-RU" sz="2400" dirty="0"/>
              <a:t> - перечень задач роли и описание основных функции </a:t>
            </a:r>
            <a:endParaRPr lang="ru-RU" sz="2400" dirty="0" smtClean="0"/>
          </a:p>
          <a:p>
            <a:pPr marL="0" indent="0">
              <a:buNone/>
            </a:pPr>
            <a:r>
              <a:rPr lang="ru-RU" sz="2400" b="1" dirty="0" smtClean="0">
                <a:solidFill>
                  <a:srgbClr val="FF0000"/>
                </a:solidFill>
              </a:rPr>
              <a:t>Дополнения </a:t>
            </a:r>
            <a:r>
              <a:rPr lang="ru-RU" sz="2400" b="1" dirty="0">
                <a:solidFill>
                  <a:srgbClr val="FF0000"/>
                </a:solidFill>
              </a:rPr>
              <a:t>в должностные инструкции</a:t>
            </a:r>
            <a:r>
              <a:rPr lang="ru-RU" sz="2400" dirty="0"/>
              <a:t> – обязанности в рамках процесса УУ </a:t>
            </a:r>
            <a:endParaRPr lang="ru-RU" sz="2400" dirty="0" smtClean="0"/>
          </a:p>
          <a:p>
            <a:pPr marL="0" indent="0">
              <a:buNone/>
            </a:pPr>
            <a:r>
              <a:rPr lang="ru-RU" sz="2400" b="1" dirty="0" smtClean="0">
                <a:solidFill>
                  <a:srgbClr val="FF0000"/>
                </a:solidFill>
              </a:rPr>
              <a:t>Приказ </a:t>
            </a:r>
            <a:r>
              <a:rPr lang="ru-RU" sz="2400" b="1" dirty="0">
                <a:solidFill>
                  <a:srgbClr val="FF0000"/>
                </a:solidFill>
              </a:rPr>
              <a:t>о внедрении системы управления уязвимостями </a:t>
            </a:r>
            <a:r>
              <a:rPr lang="ru-RU" sz="2400" dirty="0"/>
              <a:t>– формально закрепляет ответственность сотрудников</a:t>
            </a:r>
          </a:p>
        </p:txBody>
      </p:sp>
    </p:spTree>
    <p:extLst>
      <p:ext uri="{BB962C8B-B14F-4D97-AF65-F5344CB8AC3E}">
        <p14:creationId xmlns:p14="http://schemas.microsoft.com/office/powerpoint/2010/main" val="1098552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4197" y="0"/>
            <a:ext cx="9692640" cy="2834640"/>
          </a:xfrm>
        </p:spPr>
        <p:txBody>
          <a:bodyPr>
            <a:normAutofit/>
          </a:bodyPr>
          <a:lstStyle/>
          <a:p>
            <a:pPr algn="ctr"/>
            <a:r>
              <a:rPr lang="ru-RU" sz="5400" dirty="0"/>
              <a:t>Возможности автоматизации процесса управления уязвимостями</a:t>
            </a:r>
          </a:p>
        </p:txBody>
      </p:sp>
      <p:pic>
        <p:nvPicPr>
          <p:cNvPr id="2050" name="Picture 2" descr="https://tab-is.ru/wp-content/uploads/2020/03/%D0%B0%D0%B2%D1%82%D0%BE%D0%BC%D0%B0%D1%82%D0%B8%D0%B7%D0%B0%D1%86%D0%B8%D1%8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3107284"/>
            <a:ext cx="6162675" cy="375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207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8488" y="419100"/>
            <a:ext cx="7882128" cy="900747"/>
          </a:xfrm>
        </p:spPr>
        <p:txBody>
          <a:bodyPr>
            <a:normAutofit/>
          </a:bodyPr>
          <a:lstStyle/>
          <a:p>
            <a:r>
              <a:rPr lang="ru-RU" dirty="0"/>
              <a:t>Управление уязвимостями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488" y="1712376"/>
            <a:ext cx="8176969" cy="50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4567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113</TotalTime>
  <Words>708</Words>
  <Application>Microsoft Office PowerPoint</Application>
  <PresentationFormat>Широкоэкранный</PresentationFormat>
  <Paragraphs>112</Paragraphs>
  <Slides>25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Arial</vt:lpstr>
      <vt:lpstr>Calibri</vt:lpstr>
      <vt:lpstr>Century Schoolbook</vt:lpstr>
      <vt:lpstr>Wingdings 2</vt:lpstr>
      <vt:lpstr>View</vt:lpstr>
      <vt:lpstr>Процесс управления уязвимостями ИБ в компании.</vt:lpstr>
      <vt:lpstr>Процесс управления уязвимостями </vt:lpstr>
      <vt:lpstr>Проблемы процесса управления уязвимостями </vt:lpstr>
      <vt:lpstr>Документирование процесса управления уязвимостями</vt:lpstr>
      <vt:lpstr>Документирование процесса УУ</vt:lpstr>
      <vt:lpstr>Документирование процесса УУ</vt:lpstr>
      <vt:lpstr>Документирование процесса УУ</vt:lpstr>
      <vt:lpstr>Возможности автоматизации процесса управления уязвимостями</vt:lpstr>
      <vt:lpstr>Управление уязвимостями</vt:lpstr>
      <vt:lpstr>Пример автоматизации процесса с помощью MaxPatrol</vt:lpstr>
      <vt:lpstr>Инструменты для управления уязвимостями</vt:lpstr>
      <vt:lpstr>Презентация PowerPoint</vt:lpstr>
      <vt:lpstr>Как это выглядит на практике</vt:lpstr>
      <vt:lpstr>Автоматизация процедур анализа защищенности</vt:lpstr>
      <vt:lpstr>Применяемые средства</vt:lpstr>
      <vt:lpstr>Участники процесса </vt:lpstr>
      <vt:lpstr>Категорирование активов</vt:lpstr>
      <vt:lpstr>Планирование поиска уязвимостей</vt:lpstr>
      <vt:lpstr>Поиск уязвимостей и недостатков</vt:lpstr>
      <vt:lpstr>Анализ результатов сканирования </vt:lpstr>
      <vt:lpstr>Управление изменениями</vt:lpstr>
      <vt:lpstr>Управление обновлениями</vt:lpstr>
      <vt:lpstr>Эффективность процесса</vt:lpstr>
      <vt:lpstr>Метрики</vt:lpstr>
      <vt:lpstr>Форма представления результатов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Процесс управления уязвимостями ИБ в компании.</dc:title>
  <dc:creator>Даниил Юрин</dc:creator>
  <cp:lastModifiedBy>Даниил Юрин</cp:lastModifiedBy>
  <cp:revision>20</cp:revision>
  <dcterms:created xsi:type="dcterms:W3CDTF">2021-06-19T11:20:04Z</dcterms:created>
  <dcterms:modified xsi:type="dcterms:W3CDTF">2021-06-24T10:16:44Z</dcterms:modified>
</cp:coreProperties>
</file>